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6459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400" b="1">
                <a:solidFill>
                  <a:srgbClr val="38BDF8"/>
                </a:solidFill>
                <a:latin typeface="Calibri"/>
              </a:defRPr>
            </a:pPr>
            <a:r>
              <a:t>GoPhish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>
                <a:solidFill>
                  <a:srgbClr val="FFFFFF"/>
                </a:solidFill>
                <a:latin typeface="Calibri"/>
              </a:defRPr>
            </a:pPr>
            <a:r>
              <a:t>Technical Architecture Guide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365760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931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94A3B8"/>
                </a:solidFill>
                <a:latin typeface="Calibri"/>
              </a:defRPr>
            </a:pPr>
            <a:r>
              <a:t>Secure  •  Scalable  •  Cloud-Native  •  AWS &amp; Azure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94A3B8"/>
                </a:solidFill>
                <a:latin typeface="Calibri"/>
              </a:defRPr>
            </a:pPr>
            <a:r>
              <a:t>Version 1.0  |  Technical Architecture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Architecture Principles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3383280" cy="16459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🛡️  Security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All architectures prioritize security and isolation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71600"/>
            <a:ext cx="3383280" cy="16459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5087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⬆️  High Availability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874519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Critical components are redundant with automatic failover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371600"/>
            <a:ext cx="3383280" cy="16459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15087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📈  Scalability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1874519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Horizontal scaling where appropriate for growing workloads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657600"/>
            <a:ext cx="3383280" cy="16459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7947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💰  Cost-Efficiency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16052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Balance performance with cost across deployment tiers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3657600"/>
            <a:ext cx="3383280" cy="16459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37947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🔧  Maintainability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416052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Simple operations, monitoring, and maintenance procedures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Application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2560320" cy="237744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Admin Layer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Admin Web UI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67127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REST API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59735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Authentication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1371600"/>
            <a:ext cx="2560320" cy="237744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40" y="15087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Phishing Layer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1874519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Phishing Server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40" y="2167127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Landing Pages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40" y="2459735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Tracking Engine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371600"/>
            <a:ext cx="2560320" cy="237744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0" y="15087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Processing Layer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1874519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Background Worker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2167127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Email Sender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2459735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IMAP Monitor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35440" y="1371600"/>
            <a:ext cx="2560320" cy="237744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18320" y="15087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Data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20" y="1874519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Database (MySQL/SQLite)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2167127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Session Store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0233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38BDF8"/>
                </a:solidFill>
                <a:latin typeface="Calibri"/>
              </a:defRPr>
            </a:pPr>
            <a:r>
              <a:t>External Connections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4805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CCCCCC"/>
                </a:solidFill>
                <a:latin typeface="Calibri"/>
              </a:defRPr>
            </a:pPr>
            <a:r>
              <a:t>Security Admin → HTTPS :3333 → Admin UI/API    |    Phishing Targets → HTTP/S :80/443 → Phish Server    |    Outbound → SMTP, IMAP, Webhooks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Campaign Lifecycle &amp; Data Flow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698480" cy="109728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4630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1. Create Campaign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1463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CCCCCC"/>
                </a:solidFill>
                <a:latin typeface="Calibri"/>
              </a:defRPr>
            </a:pPr>
            <a:r>
              <a:t>Admin → UI → API → DB stores campaign → Worker queues 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651760"/>
            <a:ext cx="10698480" cy="109728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2. Deliver Emails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274320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CCCCCC"/>
                </a:solidFill>
                <a:latin typeface="Calibri"/>
              </a:defRPr>
            </a:pPr>
            <a:r>
              <a:t>Worker retrieves targets from DB → sends via SMTP → emails land in inboxes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931920"/>
            <a:ext cx="10698480" cy="109728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02335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3. Track Interactions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023359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CCCCCC"/>
                </a:solidFill>
                <a:latin typeface="Calibri"/>
              </a:defRPr>
            </a:pPr>
            <a:r>
              <a:t>Email Opened: tracking pixel fires</a:t>
            </a:r>
            <a:br/>
            <a:r>
              <a:t>Link Clicked: redirect logged</a:t>
            </a:r>
            <a:br/>
            <a:r>
              <a:t>Data Submitted: credentials captured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212079"/>
            <a:ext cx="10698480" cy="109728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30351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4. Report Results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5303519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CCCCCC"/>
                </a:solidFill>
                <a:latin typeface="Calibri"/>
              </a:defRPr>
            </a:pPr>
            <a:r>
              <a:t>Admin views dashboard → API queries DB → results &amp; analytics displayed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AWS Architecture — Single Region (Recommended)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94A3B8"/>
                </a:solidFill>
                <a:latin typeface="Calibri"/>
              </a:defRPr>
            </a:pPr>
            <a:r>
              <a:t>VPC: 10.0.0.0/16  •  Multi-AZ  •  3-tier subnet design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474720" cy="20116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Public Subnets  (10.0.1.0/24 &amp; 10.0.2.0/24)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ALB (Application Load Balancer)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243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NAT Gateways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828800"/>
            <a:ext cx="3474720" cy="20116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19659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Private Subnets  (10.0.10.0/24 &amp; 10.0.11.0/24)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331720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Admin Servers (t3.medium)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6243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Phish Servers (t3.small)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828800"/>
            <a:ext cx="3474720" cy="20116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0" y="19659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Database Subnets  (10.0.20.0/24 &amp; 10.0.21.0/24)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2331720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RDS MySQL (Primary)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6243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RDS MySQL (Standby)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1148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38BDF8"/>
                </a:solidFill>
                <a:latin typeface="Calibri"/>
              </a:defRPr>
            </a:pPr>
            <a:r>
              <a:t>Supporting AWS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5720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Route 53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DNS &amp; health checks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45720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Amazon 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17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Email (50K/day)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0" y="45720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S3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Static assets &amp; exports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9520" y="45720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CloudWatch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Monitoring &amp; alerts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5520" y="45720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Secrets Mgr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75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Credentials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AWS Deployment Tiers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3474720" cy="27432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Small / Cost-Optimized   (~$60/mo)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1x EC2 t3.small (all-in-one)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671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SQLite database (local)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59735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Single ALB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52343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Up to 2,000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1371600"/>
            <a:ext cx="3474720" cy="27432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15087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Medium / Standard   (~$190/mo)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187451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2x EC2 t3.medium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1671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RDS MySQL (db.t3.medium)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459735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ALB + S3 + CloudWatch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752343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Up to 10,000 users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0" y="1371600"/>
            <a:ext cx="3474720" cy="32004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15087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Enterprise HA   (~$800/mo)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187451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4x EC2 t3.large (auto-scaling 2–10)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21671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RDS Multi-AZ (db.r5.large)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2459735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ElastiCache Redis sessions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2752343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Multi-region DR with Route 53 failover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3044951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50,000+ users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Azure Architecture — Single Region (Recommended)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94A3B8"/>
                </a:solidFill>
                <a:latin typeface="Calibri"/>
              </a:defRPr>
            </a:pPr>
            <a:r>
              <a:t>VNet: 10.0.0.0/16  •  Application Gateway with WAF  •  Path-based routing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828800"/>
            <a:ext cx="2651760" cy="22860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965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App Gateway</a:t>
            </a:r>
            <a:br/>
            <a:r>
              <a:t>10.0.1.0/24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33172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Application Gateway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243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WAF enabled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69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SSL termination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828800"/>
            <a:ext cx="2651760" cy="22860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1965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Admin Subnet</a:t>
            </a:r>
            <a:br/>
            <a:r>
              <a:t>10.0.10.0/24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233172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VM Scale Set (Standard_B2s)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6243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2–10 instances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29169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Auto-scale on CPU/mem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1828800"/>
            <a:ext cx="2651760" cy="22860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965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Phish Subnet</a:t>
            </a:r>
            <a:br/>
            <a:r>
              <a:t>10.0.11.0/24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33172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VM Scale Set (Standard_B2s)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6243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Stateless, fully scalable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9169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Path: /* → Phish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35440" y="1828800"/>
            <a:ext cx="2651760" cy="22860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18320" y="1965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Database</a:t>
            </a:r>
            <a:br/>
            <a:r>
              <a:t>10.0.20.0/24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233172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Azure MySQL Flexible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26243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Zone-redundant HA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29169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100GB SSD, encrypted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43891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38BDF8"/>
                </a:solidFill>
                <a:latin typeface="Calibri"/>
              </a:defRPr>
            </a:pPr>
            <a:r>
              <a:t>Supporting Azure Services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Azure DNS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51206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DNS hosting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7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SendGrid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17520" y="51206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Email delivery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Blob Storage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0" y="51206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Assets &amp; exports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89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Key Vault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89520" y="51206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Secrets &amp; certs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75520" y="484632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/>
                </a:solidFill>
                <a:latin typeface="Calibri"/>
              </a:defRPr>
            </a:pPr>
            <a:r>
              <a:t>Azure Monitor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20" y="51206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Logs &amp; alerts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Azure Deployment Tiers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3474720" cy="27432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Small / Cost-Optimized   (~$75/mo)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1x Standard_B2s VM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671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Azure MySQL Basic tier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59735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NSG + Azure DNS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52343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Up to 2,000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1371600"/>
            <a:ext cx="3474720" cy="27432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15087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Medium / Standard   (~$400/mo)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187451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2x Standard_B2ms VMs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1671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MySQL General Purpose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459735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Application Gateway + Storage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752343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Up to 10,000 users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0" y="1371600"/>
            <a:ext cx="3474720" cy="34747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15087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Enterprise HA   (~$1,200/mo)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187451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VM Scale Sets (4–10 instances)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2167127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MySQL Zone-Redundant HA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2459735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Azure Cache for Redis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2752343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Traffic Manager + Geo-Replication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3044951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Multi-region (East US + West US DR)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333755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50,000+ users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Security Architecture — 5 Defense Layers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74320" y="1371600"/>
            <a:ext cx="21945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5087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Layer 1: 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VPC/VNet isolation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67127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Private subnets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459735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Security groups (least privilege)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752343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NAT Gateway outbound only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51760" y="1371600"/>
            <a:ext cx="21945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34640" y="15087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Layer 2: Application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TLS 1.2+ everywhere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2167127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Certificate-based auth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2459735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API key rotation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2752343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Rate limiting &amp; input validation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0" y="1371600"/>
            <a:ext cx="21945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12080" y="15087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Layer 3: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1208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Encryption at rest &amp; in transit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12080" y="2167127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bcrypt password hashing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80" y="2459735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DB firewall rules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0" y="2752343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Secrets Manager / Key Vault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6640" y="1371600"/>
            <a:ext cx="21945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589520" y="15087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Layer 4: Access Control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952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Role-based access (RBAC)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2167127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MFA (planned)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2459735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Least privilege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89520" y="2752343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Audit logging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784080" y="1371600"/>
            <a:ext cx="21945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66960" y="15087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A78BFA"/>
                </a:solidFill>
                <a:latin typeface="Calibri"/>
              </a:defRPr>
            </a:pPr>
            <a:r>
              <a:t>Layer 5: Monitoring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6696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Security event logging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66960" y="2167127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Anomaly detection / IDS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66960" y="2459735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Automated alerting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66960" y="2752343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Incident response procedures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Security Group / NSG Rules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371600"/>
            <a:ext cx="26517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Load Balancer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80, 443 from 0.0.0.0/0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3333 → Admin SG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80 → Phish SG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371600"/>
            <a:ext cx="26517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Admin Server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3333 from LB SG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22 from Bastion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3306 → DB SG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587 → SMTP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044951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443 → Webhooks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1371600"/>
            <a:ext cx="26517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Phish Server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80 from LB SG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22 from Bastion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3306 → DB SG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TCP 443 → Webhooks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35440" y="1371600"/>
            <a:ext cx="2651760" cy="29260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Database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3306 from Admin SG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IN: TCP 3306 from Phish SG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1832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OUT: Deny all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High Availability &amp; Failure Scenarios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4ADE80"/>
                </a:solidFill>
                <a:latin typeface="Calibri"/>
              </a:defRPr>
            </a:pPr>
            <a:r>
              <a:t>HA Targets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CCCCCC"/>
                </a:solidFill>
                <a:latin typeface="Calibri"/>
              </a:defRPr>
            </a:pPr>
            <a:r>
              <a:t>Uptime: 99.9%  (8.76 hrs downtime/year)     •     RTO: &lt; 15 min     •     RPO: &lt;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28600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38BDF8"/>
                </a:solidFill>
                <a:latin typeface="Calibri"/>
              </a:defRPr>
            </a:pPr>
            <a:r>
              <a:t>Scenario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22860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38BDF8"/>
                </a:solidFill>
                <a:latin typeface="Calibri"/>
              </a:defRPr>
            </a:pPr>
            <a:r>
              <a:t>Detection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28600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38BDF8"/>
                </a:solidFill>
                <a:latin typeface="Calibri"/>
              </a:defRPr>
            </a:pPr>
            <a:r>
              <a:t>Recovery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0" y="22860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38BDF8"/>
                </a:solidFill>
                <a:latin typeface="Calibri"/>
              </a:defRPr>
            </a:pPr>
            <a:r>
              <a:t>User Impact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10972800" cy="59436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83464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4ADE80"/>
                </a:solidFill>
                <a:latin typeface="Calibri"/>
              </a:defRPr>
            </a:pPr>
            <a:r>
              <a:t>Single Server Failure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8346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~90s detection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83464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~5 min (auto-scale)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28346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None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474720"/>
            <a:ext cx="10972800" cy="59436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5661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38BDF8"/>
                </a:solidFill>
                <a:latin typeface="Calibri"/>
              </a:defRPr>
            </a:pPr>
            <a:r>
              <a:t>Database Failure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0" y="35661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DB health 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56616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&lt; 2 min (auto-failover)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0" y="35661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Brief errors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06240"/>
            <a:ext cx="10972800" cy="59436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4297679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B923C"/>
                </a:solidFill>
                <a:latin typeface="Calibri"/>
              </a:defRPr>
            </a:pPr>
            <a:r>
              <a:t>AZ Failure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31920" y="4297679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All instances fail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297679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Immediate reroute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20" y="4297679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None if multi-AZ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37760"/>
            <a:ext cx="10972800" cy="59436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502920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472B6"/>
                </a:solidFill>
                <a:latin typeface="Calibri"/>
              </a:defRPr>
            </a:pPr>
            <a:r>
              <a:t>Region Failure (DR)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31920" y="50292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Regional check fails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502920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15–30 min (DNS)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50292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Brief outage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Database Architecture &amp; Sizing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371600"/>
            <a:ext cx="2651760" cy="25603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Small (&lt; 2K users)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SQLite3 — local 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1–2GB storage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No separate DB server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File-level backups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371600"/>
            <a:ext cx="2651760" cy="25603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Medium (2K–10K)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MySQL db.t3.medium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2 vCPU, 4GB RAM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100GB SSD, 200 connections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Single AZ acceptable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1371600"/>
            <a:ext cx="2651760" cy="25603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Large (10K–50K)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MySQL db.r5.large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2 vCPU, 16GB RAM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500GB SSD, 500 connections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Multi-AZ + 1–2 read replicas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35440" y="1371600"/>
            <a:ext cx="2651760" cy="25603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Enterprise (50K+)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MySQL/Aurora db.r5.xlarge+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4+ vCPU, 32+ GB RAM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1832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1TB+ SSD, 1000 connections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1832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Multi-AZ + 2–4 read replicas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2062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38BDF8"/>
                </a:solidFill>
                <a:latin typeface="Calibri"/>
              </a:defRPr>
            </a:pPr>
            <a:r>
              <a:t>Core Tables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5720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CCCCC"/>
                </a:solidFill>
                <a:latin typeface="Calibri"/>
              </a:defRPr>
            </a:pPr>
            <a:r>
              <a:t>users  •  campaigns  •  templates  •  pages  •  groups  •  targets  •  results  •  events  •  smtp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029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38BDF8"/>
                </a:solidFill>
                <a:latin typeface="Calibri"/>
              </a:defRPr>
            </a:pPr>
            <a:r>
              <a:t>Key Indexes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5394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94A3B8"/>
                </a:solidFill>
                <a:latin typeface="Calibri"/>
              </a:defRPr>
            </a:pPr>
            <a:r>
              <a:t>campaigns(user_id, created_date)  •  results(campaign_id, status)  •  events(campaign_id, time)  •  targets(group_id, email)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Scaling &amp; Performance Optimization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371600"/>
            <a:ext cx="2651760" cy="30175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Horizontal Scaling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Auto-scale on CPU &gt; 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Auto-scale on Memory &gt; 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Auto-scale on Requests &gt; 1K/min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Min 2 / Max 10 instances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44951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300s cooldown period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371600"/>
            <a:ext cx="2651760" cy="30175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Application Optimization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Database query optimization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Connection pooling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Caching frequently accessed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Async email sending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3044951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LB session affinity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371600"/>
            <a:ext cx="2651760" cy="30175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Database Optimization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Proper indexing strategy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Read replicas for reporting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Partitioning large tables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Archive old campaign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3044951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Query performance tuning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235440" y="1371600"/>
            <a:ext cx="2651760" cy="301752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18320" y="15087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472B6"/>
                </a:solidFill>
                <a:latin typeface="Calibri"/>
              </a:defRPr>
            </a:pPr>
            <a:r>
              <a:t>Network Optimization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1832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CDN for static assets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0" y="216712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Gzip compression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18320" y="2459735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Connection keep-alive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18320" y="2752343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Optimal MTU settings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Cost Comparison — AWS vs Azure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2801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B923C"/>
                </a:solidFill>
                <a:latin typeface="Calibri"/>
              </a:defRPr>
            </a:pPr>
            <a:r>
              <a:t>Amazon Web Services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5029200" cy="100584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116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Small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20116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Calibri"/>
              </a:defRPr>
            </a:pPr>
            <a:r>
              <a:t>$60/mo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231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1x t3.small, RDS micro, ALB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00400"/>
            <a:ext cx="5029200" cy="100584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29184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Medium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32918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Calibri"/>
              </a:defRPr>
            </a:pPr>
            <a:r>
              <a:t>$190/mo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7033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2x t3.medium, RDS t3.medium, ALB, S3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480560"/>
            <a:ext cx="5029200" cy="100584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5720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Large HA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400" y="45720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Calibri"/>
              </a:defRPr>
            </a:pPr>
            <a:r>
              <a:t>$800/mo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9834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4x t3.large, RDS Multi-AZ, Redis, S3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0" y="12801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38BDF8"/>
                </a:solidFill>
                <a:latin typeface="Calibri"/>
              </a:defRPr>
            </a:pPr>
            <a:r>
              <a:t>Microsoft Azure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1920240"/>
            <a:ext cx="5029200" cy="100584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0" y="20116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Small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0" y="20116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Calibri"/>
              </a:defRPr>
            </a:pPr>
            <a:r>
              <a:t>$75/mo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4231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1x B2s, MySQL Basic, LB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3200400"/>
            <a:ext cx="5029200" cy="100584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0" y="329184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Medium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0" y="32918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Calibri"/>
              </a:defRPr>
            </a:pPr>
            <a:r>
              <a:t>$400/mo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37033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2x B2ms, MySQL GP, App Gateway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4480560"/>
            <a:ext cx="5029200" cy="100584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0" y="45720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Large HA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0" y="45720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Calibri"/>
              </a:defRPr>
            </a:pPr>
            <a:r>
              <a:t>$1,200/mo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0" y="49834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94A3B8"/>
                </a:solidFill>
                <a:latin typeface="Calibri"/>
              </a:defRPr>
            </a:pPr>
            <a:r>
              <a:t>VMSS 4–10, MySQL HA, Redis, Traffic Mgr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38BDF8"/>
                </a:solidFill>
                <a:latin typeface="Calibri"/>
              </a:defRPr>
            </a:pPr>
            <a:r>
              <a:t>Deployment Checklist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698480" cy="1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371600"/>
            <a:ext cx="3566160" cy="47548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8BDF8"/>
                </a:solidFill>
                <a:latin typeface="Calibri"/>
              </a:defRPr>
            </a:pPr>
            <a:r>
              <a:t>Pre-Deployment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Architecture design reviewed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67127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Sizing calculations completed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59735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Cost &amp; budget approved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2343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DNS domains registered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44951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SSL certificates obtained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337559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Cloud accounts configured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630167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Security requirements defined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922775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Monitoring plan created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215383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Backup &amp; DR plan documented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97680" y="1371600"/>
            <a:ext cx="3566160" cy="47548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80560" y="15087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DE80"/>
                </a:solidFill>
                <a:latin typeface="Calibri"/>
              </a:defRPr>
            </a:pPr>
            <a:r>
              <a:t>Deployment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0" y="1874519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VPC/VNet created with subnets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0560" y="2167127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Security groups/NSGs configured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80560" y="2459735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Database deployed &amp; secured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0560" y="2752343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App servers deployed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80560" y="3044951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GoPhish installed &amp; configured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80560" y="3337559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Load balancer configured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0560" y="3630167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DNS records created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0560" y="3922775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SSL certificates installed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80560" y="4215383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Monitoring &amp; logging configured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80560" y="4507992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Backups &amp; auto-scaling set up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0" y="1371600"/>
            <a:ext cx="3566160" cy="475488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21040" y="15087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B923C"/>
                </a:solidFill>
                <a:latin typeface="Calibri"/>
              </a:defRPr>
            </a:pPr>
            <a:r>
              <a:t>Post-Deployment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40" y="1874519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Smoke tests passed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40" y="2167127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Load testing completed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21040" y="2459735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Security scan completed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1040" y="2752343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Backup tested &amp; validated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40" y="3044951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DR procedure tested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40" y="3337559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Documentation updated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1040" y="3630167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Team trained on operations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21040" y="3922775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Monitoring alerts configured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40" y="4215383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Runbooks created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1040" y="4507992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/>
                </a:solidFill>
                <a:latin typeface="Calibri"/>
              </a:defRPr>
            </a:pPr>
            <a:r>
              <a:t>  ☐  Go-live approval obtained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